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3D403-A4B0-0AF6-060B-79E685F0B00B}" v="23" dt="2024-04-25T19:03:55.787"/>
    <p1510:client id="{0A951839-7483-D4B9-8E3A-87E841108C05}" v="1" dt="2024-04-24T19:31:06.050"/>
    <p1510:client id="{22CA7ABC-C4F3-AEF7-2FEF-F1087E007138}" v="9" dt="2024-04-24T03:30:57.663"/>
    <p1510:client id="{8264030E-2546-9FCB-FF33-5EDE689FE69E}" v="24" dt="2024-04-24T02:39:37.042"/>
    <p1510:client id="{8B5CC0AD-8C53-853D-8262-2D0496DAF984}" v="90" dt="2024-04-25T15:56:18.694"/>
    <p1510:client id="{C2E93112-E608-5836-25C1-B207DD5FE2F7}" v="438" dt="2024-04-24T04:24:03.563"/>
    <p1510:client id="{C7646052-2BAC-E6A9-9181-A73D1530A38F}" v="73" dt="2024-04-24T03:22:30.188"/>
    <p1510:client id="{E4A567B2-C398-93AD-A6F8-CCAFF6C6B19C}" v="11" dt="2024-04-24T17:35:53.059"/>
    <p1510:client id="{F569A4B0-4B79-3BD7-BA60-F86D3F3DCC21}" v="2183" dt="2024-04-24T04:41:1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rforbiochemists.blogspot.com/2015/06/drawing-proteomic-data-volcano-plo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40941-050C-67A9-3442-F4744BC9B646}"/>
              </a:ext>
            </a:extLst>
          </p:cNvPr>
          <p:cNvSpPr txBox="1"/>
          <p:nvPr/>
        </p:nvSpPr>
        <p:spPr>
          <a:xfrm>
            <a:off x="1224232" y="404573"/>
            <a:ext cx="9795638" cy="11143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>
                <a:latin typeface="Times New Roman"/>
                <a:ea typeface="+mj-ea"/>
                <a:cs typeface="Times New Roman"/>
              </a:rPr>
              <a:t>Using ChatGPT to develop the functional R code for the visualization of proteomic data volcano plot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99CCE-CC88-708D-C71D-DE1AF4950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234" y="2114286"/>
            <a:ext cx="3346376" cy="3346376"/>
          </a:xfrm>
          <a:prstGeom prst="rect">
            <a:avLst/>
          </a:prstGeom>
        </p:spPr>
      </p:pic>
      <p:pic>
        <p:nvPicPr>
          <p:cNvPr id="8" name="Picture 7" descr="A red and blue dots&#10;&#10;Description automatically generated">
            <a:extLst>
              <a:ext uri="{FF2B5EF4-FFF2-40B4-BE49-F238E27FC236}">
                <a16:creationId xmlns:a16="http://schemas.microsoft.com/office/drawing/2014/main" id="{E5CD954B-0C95-3F0E-B0F6-7E4F1C22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89" y="2010714"/>
            <a:ext cx="5311709" cy="3346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731C1-7201-F056-A39E-7FE2880BAA56}"/>
              </a:ext>
            </a:extLst>
          </p:cNvPr>
          <p:cNvSpPr txBox="1"/>
          <p:nvPr/>
        </p:nvSpPr>
        <p:spPr>
          <a:xfrm>
            <a:off x="1504651" y="5689297"/>
            <a:ext cx="84189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latin typeface="Times New Roman"/>
                <a:cs typeface="Times New Roman"/>
              </a:rPr>
              <a:t>Presented By</a:t>
            </a:r>
          </a:p>
          <a:p>
            <a:pPr algn="ctr"/>
            <a:r>
              <a:rPr lang="en-GB" sz="2000" b="1" err="1">
                <a:latin typeface="Times New Roman"/>
                <a:cs typeface="Times New Roman"/>
              </a:rPr>
              <a:t>Tareque</a:t>
            </a:r>
            <a:r>
              <a:rPr lang="en-GB" sz="2000" b="1">
                <a:latin typeface="Times New Roman"/>
                <a:cs typeface="Times New Roman"/>
              </a:rPr>
              <a:t> Muzahid </a:t>
            </a:r>
            <a:r>
              <a:rPr lang="en-GB" sz="2000" b="1" err="1">
                <a:latin typeface="Times New Roman"/>
                <a:cs typeface="Times New Roman"/>
              </a:rPr>
              <a:t>Zamee</a:t>
            </a:r>
            <a:r>
              <a:rPr lang="en-GB" sz="2000" b="1">
                <a:latin typeface="Times New Roman"/>
                <a:cs typeface="Times New Roman"/>
              </a:rPr>
              <a:t> and Md Mehadi Hasan Sohag </a:t>
            </a:r>
          </a:p>
          <a:p>
            <a:pPr algn="ctr"/>
            <a:r>
              <a:rPr lang="en-GB" sz="2000">
                <a:latin typeface="Times New Roman"/>
                <a:cs typeface="Times New Roman"/>
              </a:rPr>
              <a:t>Date: April 25, 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DFCF-7F5D-D2A4-C10D-60FD2DF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530"/>
          </a:xfrm>
        </p:spPr>
        <p:txBody>
          <a:bodyPr/>
          <a:lstStyle/>
          <a:p>
            <a:pPr algn="ctr"/>
            <a:r>
              <a:rPr lang="en-GB" b="1" dirty="0"/>
              <a:t>Take Home Message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54CB-8171-B685-AD46-DF7AC5B0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04" y="1483373"/>
            <a:ext cx="11316345" cy="4693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a functional code from ChatGPT for a specific analysis, you need to feed the data set and elaborate your question/prompt as specifically as possible.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provide the full error response (which you are getting from the R console) in ChatGPT to get the most desired result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importantly, you need to pray so that ChatGPT can give you the correct functional code 🥲 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5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E7F5-F5F6-DF21-4E54-4378FE7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" y="-11943"/>
            <a:ext cx="12157386" cy="899617"/>
          </a:xfrm>
        </p:spPr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25D2-6157-2803-EE36-3E5E64877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10636"/>
            <a:ext cx="11643360" cy="5203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latin typeface="Times"/>
                <a:cs typeface="Times"/>
              </a:rPr>
              <a:t>1. Eagle, G. L., Zhuang, J., Jenkins, R. E., Till, K. J., Jithesh, P. V., Lin, K., ... &amp; Pettitt, A. R. (2015). Total Proteome Analysis Identifies Migration Defects as a Major Pathogenetic Factor in Immunoglobulin Heavy Chain Variable Region (IGHV)-unmutated Chronic Lymphocytic </a:t>
            </a:r>
            <a:r>
              <a:rPr lang="en-GB" sz="2000" dirty="0" err="1">
                <a:latin typeface="Times"/>
                <a:cs typeface="Times"/>
              </a:rPr>
              <a:t>Leukemia</a:t>
            </a:r>
            <a:r>
              <a:rPr lang="en-GB" sz="2000" dirty="0">
                <a:latin typeface="Times"/>
                <a:cs typeface="Times"/>
              </a:rPr>
              <a:t>*[S]. Molecular &amp; Cellular Proteomics, 14(4), 933-945</a:t>
            </a:r>
            <a:endParaRPr lang="en-GB" sz="2000" dirty="0"/>
          </a:p>
          <a:p>
            <a:r>
              <a:rPr lang="en-GB" sz="2000" dirty="0">
                <a:latin typeface="Times"/>
                <a:cs typeface="Times"/>
              </a:rPr>
              <a:t>2. </a:t>
            </a:r>
            <a:r>
              <a:rPr lang="en-GB" sz="2000" dirty="0" err="1">
                <a:latin typeface="Times"/>
                <a:cs typeface="Times"/>
              </a:rPr>
              <a:t>Alsagaby</a:t>
            </a:r>
            <a:r>
              <a:rPr lang="en-GB" sz="2000" dirty="0">
                <a:latin typeface="Times"/>
                <a:cs typeface="Times"/>
              </a:rPr>
              <a:t>, S. A., Khanna, S., Hart, K. W., Pratt, G., Fegan, C., Pepper, C., ... &amp; Brennan, P. (2014). Proteomics-based strategies to identify proteins relevant to chronic lymphocytic </a:t>
            </a:r>
            <a:r>
              <a:rPr lang="en-GB" sz="2000" dirty="0" err="1">
                <a:latin typeface="Times"/>
                <a:cs typeface="Times"/>
              </a:rPr>
              <a:t>leukemia</a:t>
            </a:r>
            <a:r>
              <a:rPr lang="en-GB" sz="2000" dirty="0">
                <a:latin typeface="Times"/>
                <a:cs typeface="Times"/>
              </a:rPr>
              <a:t>. Journal of proteome research, 13(11), 5051-5062</a:t>
            </a:r>
            <a:endParaRPr lang="en-GB" sz="2000" dirty="0"/>
          </a:p>
          <a:p>
            <a:r>
              <a:rPr lang="en-GB" sz="2000" dirty="0">
                <a:latin typeface="Times"/>
                <a:ea typeface="+mn-lt"/>
                <a:cs typeface="Times"/>
              </a:rPr>
              <a:t>3. </a:t>
            </a:r>
            <a:r>
              <a:rPr lang="en-GB" sz="2000" dirty="0">
                <a:ea typeface="+mn-lt"/>
                <a:cs typeface="+mn-lt"/>
                <a:hlinkClick r:id="rId2"/>
              </a:rPr>
              <a:t> https://rforbiochemists.blogspot.com/2015/06/drawing-proteomic-data-volcano-plot.html</a:t>
            </a:r>
            <a:endParaRPr lang="en-GB" sz="2000" dirty="0">
              <a:ea typeface="+mn-lt"/>
              <a:cs typeface="+mn-lt"/>
            </a:endParaRPr>
          </a:p>
          <a:p>
            <a:r>
              <a:rPr lang="en-GB" sz="2000" dirty="0">
                <a:latin typeface="Times"/>
                <a:ea typeface="+mn-lt"/>
                <a:cs typeface="Times"/>
              </a:rPr>
              <a:t>4</a:t>
            </a:r>
            <a:r>
              <a:rPr lang="en-GB" sz="2000" dirty="0">
                <a:latin typeface="Times"/>
                <a:cs typeface="Times"/>
              </a:rPr>
              <a:t>. R Core Team. 2024. R: A Language and Environment for Statistical Computing. from </a:t>
            </a:r>
            <a:r>
              <a:rPr lang="en-GB" sz="2000" dirty="0">
                <a:latin typeface="Times"/>
                <a:cs typeface="Times"/>
                <a:hlinkClick r:id="rId3"/>
              </a:rPr>
              <a:t>https://www.r-project.org/</a:t>
            </a:r>
            <a:endParaRPr lang="en-GB" sz="2000" dirty="0">
              <a:latin typeface="Times"/>
              <a:cs typeface="Times"/>
            </a:endParaRPr>
          </a:p>
          <a:p>
            <a:r>
              <a:rPr lang="en-GB" sz="2000" dirty="0">
                <a:solidFill>
                  <a:srgbClr val="000000"/>
                </a:solidFill>
                <a:latin typeface="Times"/>
                <a:cs typeface="Times"/>
              </a:rPr>
              <a:t>5. Ye, H., Shen, X., Li, Y., Zou, W., Hassan, S. S. U., Feng, Y., ... &amp; Zhu, W. (2024). Proteomic and metabolomic characterization of bone, liver, and lung metastases in plasma of breast cancer patients. PROTEOMICS–Clinical Applications, 2300136.</a:t>
            </a:r>
          </a:p>
          <a:p>
            <a:r>
              <a:rPr lang="en-GB" sz="2000" dirty="0">
                <a:solidFill>
                  <a:srgbClr val="000000"/>
                </a:solidFill>
                <a:latin typeface="Times"/>
                <a:cs typeface="Times"/>
              </a:rPr>
              <a:t>6. Jenkins, S. F., Magill, C. R., &amp; </a:t>
            </a:r>
            <a:r>
              <a:rPr lang="en-GB" sz="2000" dirty="0" err="1">
                <a:solidFill>
                  <a:srgbClr val="000000"/>
                </a:solidFill>
                <a:latin typeface="Times"/>
                <a:cs typeface="Times"/>
              </a:rPr>
              <a:t>McAneney</a:t>
            </a:r>
            <a:r>
              <a:rPr lang="en-GB" sz="2000" dirty="0">
                <a:solidFill>
                  <a:srgbClr val="000000"/>
                </a:solidFill>
                <a:latin typeface="Times"/>
                <a:cs typeface="Times"/>
              </a:rPr>
              <a:t>, K. J. (2007). Multi-stage volcanic events: A statistical investigation. Journal of Volcanology and Geothermal Research, 161(4), 275-288.</a:t>
            </a:r>
            <a:endParaRPr lang="en-GB" sz="2000" dirty="0"/>
          </a:p>
          <a:p>
            <a:endParaRPr lang="en-GB" sz="2400" dirty="0">
              <a:latin typeface="Times"/>
              <a:cs typeface="Time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51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lose-up of a question mark&#10;&#10;Description automatically generated">
            <a:extLst>
              <a:ext uri="{FF2B5EF4-FFF2-40B4-BE49-F238E27FC236}">
                <a16:creationId xmlns:a16="http://schemas.microsoft.com/office/drawing/2014/main" id="{9F22088C-9EEB-EBDC-7C72-A8FA657AC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49" b="5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2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AE795-0A61-9475-2563-814AEBC9D30C}"/>
              </a:ext>
            </a:extLst>
          </p:cNvPr>
          <p:cNvSpPr txBox="1"/>
          <p:nvPr/>
        </p:nvSpPr>
        <p:spPr>
          <a:xfrm>
            <a:off x="1133230" y="89876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Times New Roman"/>
                <a:cs typeface="Times New Roman"/>
              </a:rPr>
              <a:t>What is Volcano Plot?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4EA27-A7D1-3401-1F1B-D63766AA4C86}"/>
              </a:ext>
            </a:extLst>
          </p:cNvPr>
          <p:cNvSpPr txBox="1"/>
          <p:nvPr/>
        </p:nvSpPr>
        <p:spPr>
          <a:xfrm>
            <a:off x="3460914" y="1389836"/>
            <a:ext cx="84484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that is applied to quickly seek out changes in large data sets composed of replicated data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 fold-change versus significance on the x and y axes, respectively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a measure of statistical significance from a statistical test with the changes in magnitude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quick visual determination of these data-points 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Montserrat-Regular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latin typeface="Montserrat-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682F9-EAD9-D862-834D-A37CE9041EDD}"/>
              </a:ext>
            </a:extLst>
          </p:cNvPr>
          <p:cNvSpPr txBox="1"/>
          <p:nvPr/>
        </p:nvSpPr>
        <p:spPr>
          <a:xfrm>
            <a:off x="1120204" y="386861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Times New Roman"/>
                <a:cs typeface="Times New Roman"/>
              </a:rPr>
              <a:t>Why in Proteomics?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2B7B3-A2F9-C958-E071-C5B4410D1052}"/>
              </a:ext>
            </a:extLst>
          </p:cNvPr>
          <p:cNvSpPr txBox="1"/>
          <p:nvPr/>
        </p:nvSpPr>
        <p:spPr>
          <a:xfrm>
            <a:off x="3604196" y="4346656"/>
            <a:ext cx="84484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significantly differentially expressed proteins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substantial expression alterations 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experimental context and conditions enhances accurate interpretation.</a:t>
            </a: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Pathway enrichment studies and other analyses to validate biological implications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Montserrat-Regular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latin typeface="Montserrat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55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3679006-675E-DDB6-FA9E-118ECED0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6" y="190842"/>
            <a:ext cx="7450666" cy="279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94D6F-AD27-BE3F-5193-DCB4AF32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7" y="25834"/>
            <a:ext cx="4840997" cy="3613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E2ECC-F5D0-7190-C1A3-0975730242F6}"/>
              </a:ext>
            </a:extLst>
          </p:cNvPr>
          <p:cNvSpPr txBox="1"/>
          <p:nvPr/>
        </p:nvSpPr>
        <p:spPr>
          <a:xfrm>
            <a:off x="423621" y="3277891"/>
            <a:ext cx="646279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Isobaric tags for relative and absolute quantification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iTRAQ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Mass Spectrophotometry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quantify two distinct forms of Chronic Lymphocytic Leukemia (CLL)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UM-CLL--- Unmutated Chronic Lymphocytic Leukemia (CLL)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M-CLL   --- Mutated Chronic Lymphocytic Leukemia (CLL)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E29DE-3540-5016-E63F-C5509866A384}"/>
              </a:ext>
            </a:extLst>
          </p:cNvPr>
          <p:cNvSpPr txBox="1"/>
          <p:nvPr/>
        </p:nvSpPr>
        <p:spPr>
          <a:xfrm>
            <a:off x="7465016" y="4274949"/>
            <a:ext cx="4442847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latin typeface="Times New Roman"/>
                <a:cs typeface="Times New Roman"/>
              </a:rPr>
              <a:t>Total Identified Proteins : 3521</a:t>
            </a:r>
          </a:p>
          <a:p>
            <a:pPr algn="ctr"/>
            <a:r>
              <a:rPr lang="en-GB" dirty="0">
                <a:latin typeface="Times New Roman"/>
                <a:cs typeface="Times New Roman"/>
              </a:rPr>
              <a:t>Similar Level </a:t>
            </a:r>
            <a:r>
              <a:rPr lang="en-GB" dirty="0">
                <a:latin typeface="Times New Roman"/>
                <a:ea typeface="+mn-lt"/>
                <a:cs typeface="Times New Roman"/>
              </a:rPr>
              <a:t>Expression : 3247 (92%) </a:t>
            </a:r>
          </a:p>
          <a:p>
            <a:pPr algn="ctr"/>
            <a:r>
              <a:rPr lang="en-GB" dirty="0">
                <a:latin typeface="Times New Roman"/>
                <a:ea typeface="+mn-lt"/>
                <a:cs typeface="Times New Roman"/>
              </a:rPr>
              <a:t>Up-regulated : 127 </a:t>
            </a:r>
          </a:p>
          <a:p>
            <a:pPr algn="ctr"/>
            <a:r>
              <a:rPr lang="en-GB" dirty="0">
                <a:latin typeface="Times New Roman"/>
                <a:ea typeface="+mn-lt"/>
                <a:cs typeface="Times New Roman"/>
              </a:rPr>
              <a:t>Down Regulated: 147 </a:t>
            </a:r>
          </a:p>
        </p:txBody>
      </p:sp>
    </p:spTree>
    <p:extLst>
      <p:ext uri="{BB962C8B-B14F-4D97-AF65-F5344CB8AC3E}">
        <p14:creationId xmlns:p14="http://schemas.microsoft.com/office/powerpoint/2010/main" val="425110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1FA9F-900B-C6F0-A9CE-E4137BAC8888}"/>
              </a:ext>
            </a:extLst>
          </p:cNvPr>
          <p:cNvSpPr txBox="1"/>
          <p:nvPr/>
        </p:nvSpPr>
        <p:spPr>
          <a:xfrm>
            <a:off x="129153" y="361626"/>
            <a:ext cx="119078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dirty="0">
                <a:latin typeface="Times New Roman"/>
                <a:cs typeface="Times New Roman"/>
              </a:rPr>
              <a:t>Functional R code for generating the proteomics volcano plot 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FB1784-3E7F-C412-A049-79E00206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0" y="1029362"/>
            <a:ext cx="5681709" cy="1864503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04D2AA31-5649-C9E4-5CAF-663E19A3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025804"/>
            <a:ext cx="5940640" cy="1861964"/>
          </a:xfrm>
          <a:prstGeom prst="rect">
            <a:avLst/>
          </a:prstGeom>
        </p:spPr>
      </p:pic>
      <p:pic>
        <p:nvPicPr>
          <p:cNvPr id="7" name="Picture 6" descr="A graph showing a diagram of a number of red and blue dots&#10;&#10;Description automatically generated">
            <a:extLst>
              <a:ext uri="{FF2B5EF4-FFF2-40B4-BE49-F238E27FC236}">
                <a16:creationId xmlns:a16="http://schemas.microsoft.com/office/drawing/2014/main" id="{C20A2922-B4BA-2FEC-6568-DA2805672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5" y="3064116"/>
            <a:ext cx="5385788" cy="3822157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F92A19-6603-3130-A626-F06BE8F3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942" y="3097763"/>
            <a:ext cx="5718699" cy="37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le of papers with text&#10;&#10;Description automatically generated">
            <a:extLst>
              <a:ext uri="{FF2B5EF4-FFF2-40B4-BE49-F238E27FC236}">
                <a16:creationId xmlns:a16="http://schemas.microsoft.com/office/drawing/2014/main" id="{365FEC51-6C68-CDB9-6E7F-FE2451A0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0" y="807393"/>
            <a:ext cx="2539126" cy="1740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4A5630-66F8-9768-477A-65AD4DA03D5E}"/>
              </a:ext>
            </a:extLst>
          </p:cNvPr>
          <p:cNvSpPr txBox="1"/>
          <p:nvPr/>
        </p:nvSpPr>
        <p:spPr>
          <a:xfrm>
            <a:off x="4849677" y="90407"/>
            <a:ext cx="31125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Times New Roman"/>
                <a:cs typeface="Times New Roman"/>
              </a:rPr>
              <a:t>Case Study Workflow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D26D1E99-E866-544D-10F8-4C374D5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31" y="1029362"/>
            <a:ext cx="3639846" cy="121347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260E97-DA51-0586-EA26-A0628B23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3332" y="804830"/>
            <a:ext cx="1440060" cy="1441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28A900-B770-91D7-FF9C-8A11388197C9}"/>
              </a:ext>
            </a:extLst>
          </p:cNvPr>
          <p:cNvSpPr txBox="1"/>
          <p:nvPr/>
        </p:nvSpPr>
        <p:spPr>
          <a:xfrm>
            <a:off x="-20753" y="2689883"/>
            <a:ext cx="29000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/>
              <a:t>An article with protein expression in volcano plot 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D9F3E-BECC-9B2A-2CFF-943325F6E85E}"/>
              </a:ext>
            </a:extLst>
          </p:cNvPr>
          <p:cNvSpPr txBox="1"/>
          <p:nvPr/>
        </p:nvSpPr>
        <p:spPr>
          <a:xfrm>
            <a:off x="4338145" y="2302424"/>
            <a:ext cx="3481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/>
              <a:t>Get a functional R code using the using the Eagle et al (2015) Mol Cell Proteomics, 14, 933-945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BC536-A7FD-C205-F763-DA7C2E15DD55}"/>
              </a:ext>
            </a:extLst>
          </p:cNvPr>
          <p:cNvSpPr txBox="1"/>
          <p:nvPr/>
        </p:nvSpPr>
        <p:spPr>
          <a:xfrm>
            <a:off x="8884315" y="2276594"/>
            <a:ext cx="30291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/>
              <a:t>Ask ChatGPT to get the functional code by feeding the dataset</a:t>
            </a:r>
            <a:endParaRPr lang="en-US"/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9AB5EB8C-2305-FCF0-AEE2-3014B54FB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577" y="3191124"/>
            <a:ext cx="5224221" cy="856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0E95AE-E5BB-BD03-92AA-EF47B0483BC5}"/>
              </a:ext>
            </a:extLst>
          </p:cNvPr>
          <p:cNvSpPr txBox="1"/>
          <p:nvPr/>
        </p:nvSpPr>
        <p:spPr>
          <a:xfrm>
            <a:off x="2878722" y="4188050"/>
            <a:ext cx="66842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/>
              <a:t>Ask ChatGPT again and again until the working code will be found</a:t>
            </a:r>
            <a:endParaRPr lang="en-US" dirty="0"/>
          </a:p>
        </p:txBody>
      </p:sp>
      <p:pic>
        <p:nvPicPr>
          <p:cNvPr id="25" name="Picture 2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B50D52-AD55-EE03-D148-C25DAF138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0890" y="4221392"/>
            <a:ext cx="2244497" cy="14835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3AE0CD-07BB-093E-1307-1E80A51021BE}"/>
              </a:ext>
            </a:extLst>
          </p:cNvPr>
          <p:cNvSpPr txBox="1"/>
          <p:nvPr/>
        </p:nvSpPr>
        <p:spPr>
          <a:xfrm>
            <a:off x="8813278" y="6034930"/>
            <a:ext cx="33779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/>
              <a:t>ChatGPT will try to provide the working code </a:t>
            </a:r>
            <a:endParaRPr lang="en-US" dirty="0"/>
          </a:p>
        </p:txBody>
      </p:sp>
      <p:pic>
        <p:nvPicPr>
          <p:cNvPr id="27" name="Picture 26" descr="A blue and white paper with text&#10;&#10;Description automatically generated">
            <a:extLst>
              <a:ext uri="{FF2B5EF4-FFF2-40B4-BE49-F238E27FC236}">
                <a16:creationId xmlns:a16="http://schemas.microsoft.com/office/drawing/2014/main" id="{DAA2DB9E-DB0A-BA32-CB60-D6188E55A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288" y="4791560"/>
            <a:ext cx="1096991" cy="11357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5784FBEF-20A9-24ED-2D95-23C8CF491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829" y="5004661"/>
            <a:ext cx="1621349" cy="7184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0C0FA4-EFAA-2822-F361-97D5EFB5E7F0}"/>
              </a:ext>
            </a:extLst>
          </p:cNvPr>
          <p:cNvSpPr txBox="1"/>
          <p:nvPr/>
        </p:nvSpPr>
        <p:spPr>
          <a:xfrm>
            <a:off x="4564163" y="6034934"/>
            <a:ext cx="39397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/>
              <a:t>ChatGPT responses will be saved in to .txt file and Code files will be saved into .R file  </a:t>
            </a:r>
            <a:endParaRPr lang="en-US" dirty="0"/>
          </a:p>
        </p:txBody>
      </p:sp>
      <p:pic>
        <p:nvPicPr>
          <p:cNvPr id="30" name="Picture 29" descr="A logo of a cat&#10;&#10;Description automatically generated">
            <a:extLst>
              <a:ext uri="{FF2B5EF4-FFF2-40B4-BE49-F238E27FC236}">
                <a16:creationId xmlns:a16="http://schemas.microsoft.com/office/drawing/2014/main" id="{ECC2F65A-B47E-5B1B-6BCE-32F310FD90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42" y="4526796"/>
            <a:ext cx="2728346" cy="1361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1C3D94-E858-54A5-1AEB-24F4643FC4BA}"/>
              </a:ext>
            </a:extLst>
          </p:cNvPr>
          <p:cNvSpPr txBox="1"/>
          <p:nvPr/>
        </p:nvSpPr>
        <p:spPr>
          <a:xfrm>
            <a:off x="160060" y="6034934"/>
            <a:ext cx="38170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/>
              <a:t>Create a GitHub repository and upload all the required file for this case study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6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392621-226B-2953-BFE7-1A281640F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" y="148"/>
            <a:ext cx="4526280" cy="648462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29AE2F-D7D2-5AF1-FC40-5DC5B6C8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06" y="662940"/>
            <a:ext cx="3883107" cy="55397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2BBDEE-1F86-C323-B9F6-CF904350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87" y="792480"/>
            <a:ext cx="3891987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1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D1C985-1B7D-DD7A-370E-9CE263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78" y="808514"/>
            <a:ext cx="4164676" cy="497586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75C778-25A2-E155-8EE6-83777FF9E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62" y="853440"/>
            <a:ext cx="4015936" cy="493776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16F86E-8F01-CFFF-5028-BD5667CE5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592" y="998220"/>
            <a:ext cx="3996315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723A30-A476-272E-2568-A372965D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5" y="927851"/>
            <a:ext cx="3717368" cy="473967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EB69F-8BF9-670C-B0B6-985D4D70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39" y="1460062"/>
            <a:ext cx="4068210" cy="389524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DA04EBD-1F7B-FFD1-C050-40ECFF134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071" y="925809"/>
            <a:ext cx="4555239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person reaching for a yellow ball&#10;&#10;Description automatically generated">
            <a:extLst>
              <a:ext uri="{FF2B5EF4-FFF2-40B4-BE49-F238E27FC236}">
                <a16:creationId xmlns:a16="http://schemas.microsoft.com/office/drawing/2014/main" id="{71396058-F867-8555-17C7-E5EC7EDE3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66" y="208213"/>
            <a:ext cx="4724467" cy="6446520"/>
          </a:xfrm>
        </p:spPr>
      </p:pic>
      <p:pic>
        <p:nvPicPr>
          <p:cNvPr id="5" name="Picture 4" descr="A graph showing red and blue dots&#10;&#10;Description automatically generated">
            <a:extLst>
              <a:ext uri="{FF2B5EF4-FFF2-40B4-BE49-F238E27FC236}">
                <a16:creationId xmlns:a16="http://schemas.microsoft.com/office/drawing/2014/main" id="{1794C000-E3A2-984B-C1A8-3CB4BDD2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1355929"/>
            <a:ext cx="7040880" cy="41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658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Montserrat-Regular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Message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tmzamee123456@outlook.com</cp:lastModifiedBy>
  <cp:revision>62</cp:revision>
  <dcterms:created xsi:type="dcterms:W3CDTF">2024-04-24T02:26:21Z</dcterms:created>
  <dcterms:modified xsi:type="dcterms:W3CDTF">2024-04-25T19:13:47Z</dcterms:modified>
</cp:coreProperties>
</file>